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5"/>
  </p:sldMasterIdLst>
  <p:notesMasterIdLst>
    <p:notesMasterId r:id="rId12"/>
  </p:notesMasterIdLst>
  <p:sldIdLst>
    <p:sldId id="257" r:id="rId6"/>
    <p:sldId id="262" r:id="rId7"/>
    <p:sldId id="259" r:id="rId8"/>
    <p:sldId id="265" r:id="rId9"/>
    <p:sldId id="264" r:id="rId10"/>
    <p:sldId id="266" r:id="rId11"/>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94"/>
  </p:normalViewPr>
  <p:slideViewPr>
    <p:cSldViewPr snapToGrid="0" snapToObjects="1">
      <p:cViewPr varScale="1">
        <p:scale>
          <a:sx n="110" d="100"/>
          <a:sy n="110" d="100"/>
        </p:scale>
        <p:origin x="77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1" Type="http://schemas.openxmlformats.org/officeDocument/2006/relationships/slide" Target="slides/slide6.xml"/><Relationship Id="rId6" Type="http://schemas.openxmlformats.org/officeDocument/2006/relationships/slide" Target="slides/slide1.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7257D9-CA32-0444-B0E6-7ACC721835FC}" type="datetimeFigureOut">
              <a:rPr lang="en-US" smtClean="0"/>
              <a:t>10/8/2022</a:t>
            </a:fld>
            <a:endParaRPr lang="en-US"/>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F2D9FE-1FEB-244E-9D20-4C2C686580AC}" type="slidenum">
              <a:rPr lang="en-US" smtClean="0"/>
              <a:t>‹#›</a:t>
            </a:fld>
            <a:endParaRPr lang="en-US"/>
          </a:p>
        </p:txBody>
      </p:sp>
    </p:spTree>
    <p:extLst>
      <p:ext uri="{BB962C8B-B14F-4D97-AF65-F5344CB8AC3E}">
        <p14:creationId xmlns:p14="http://schemas.microsoft.com/office/powerpoint/2010/main" val="2622321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3827B5B1-899F-8541-A5D1-53BE0B73648F}" type="datetime1">
              <a:rPr lang="en-AU"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EFEA65-1506-D546-A489-0F3461C5DADD}" type="slidenum">
              <a:rPr lang="en-US" smtClean="0"/>
              <a:t>‹#›</a:t>
            </a:fld>
            <a:endParaRPr lang="en-US"/>
          </a:p>
        </p:txBody>
      </p:sp>
    </p:spTree>
    <p:extLst>
      <p:ext uri="{BB962C8B-B14F-4D97-AF65-F5344CB8AC3E}">
        <p14:creationId xmlns:p14="http://schemas.microsoft.com/office/powerpoint/2010/main" val="2203299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2C2FBA7-E29D-1148-9384-F881D3039850}" type="datetime1">
              <a:rPr lang="en-AU"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EFEA65-1506-D546-A489-0F3461C5DADD}" type="slidenum">
              <a:rPr lang="en-US" smtClean="0"/>
              <a:t>‹#›</a:t>
            </a:fld>
            <a:endParaRPr lang="en-US"/>
          </a:p>
        </p:txBody>
      </p:sp>
    </p:spTree>
    <p:extLst>
      <p:ext uri="{BB962C8B-B14F-4D97-AF65-F5344CB8AC3E}">
        <p14:creationId xmlns:p14="http://schemas.microsoft.com/office/powerpoint/2010/main" val="3689273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F96B16B-5110-1C4B-90A0-10B0DD227FA1}" type="datetime1">
              <a:rPr lang="en-AU"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EFEA65-1506-D546-A489-0F3461C5DADD}" type="slidenum">
              <a:rPr lang="en-US" smtClean="0"/>
              <a:t>‹#›</a:t>
            </a:fld>
            <a:endParaRPr lang="en-US"/>
          </a:p>
        </p:txBody>
      </p:sp>
    </p:spTree>
    <p:extLst>
      <p:ext uri="{BB962C8B-B14F-4D97-AF65-F5344CB8AC3E}">
        <p14:creationId xmlns:p14="http://schemas.microsoft.com/office/powerpoint/2010/main" val="1979887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DF3C142-8C82-6A44-A090-67126412E3F0}" type="datetime1">
              <a:rPr lang="en-AU"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EFEA65-1506-D546-A489-0F3461C5DADD}" type="slidenum">
              <a:rPr lang="en-US" smtClean="0"/>
              <a:t>‹#›</a:t>
            </a:fld>
            <a:endParaRPr lang="en-US"/>
          </a:p>
        </p:txBody>
      </p:sp>
    </p:spTree>
    <p:extLst>
      <p:ext uri="{BB962C8B-B14F-4D97-AF65-F5344CB8AC3E}">
        <p14:creationId xmlns:p14="http://schemas.microsoft.com/office/powerpoint/2010/main" val="222593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C1BD60AE-A80A-204D-BEC5-52664341567F}" type="datetime1">
              <a:rPr lang="en-AU"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EFEA65-1506-D546-A489-0F3461C5DADD}" type="slidenum">
              <a:rPr lang="en-US" smtClean="0"/>
              <a:t>‹#›</a:t>
            </a:fld>
            <a:endParaRPr lang="en-US"/>
          </a:p>
        </p:txBody>
      </p:sp>
    </p:spTree>
    <p:extLst>
      <p:ext uri="{BB962C8B-B14F-4D97-AF65-F5344CB8AC3E}">
        <p14:creationId xmlns:p14="http://schemas.microsoft.com/office/powerpoint/2010/main" val="1806259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0389C479-3107-F640-99EE-9D8EE0EC106A}" type="datetime1">
              <a:rPr lang="en-AU" smtClean="0"/>
              <a:t>8/10/2022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EFEA65-1506-D546-A489-0F3461C5DADD}" type="slidenum">
              <a:rPr lang="en-US" smtClean="0"/>
              <a:t>‹#›</a:t>
            </a:fld>
            <a:endParaRPr lang="en-US"/>
          </a:p>
        </p:txBody>
      </p:sp>
    </p:spTree>
    <p:extLst>
      <p:ext uri="{BB962C8B-B14F-4D97-AF65-F5344CB8AC3E}">
        <p14:creationId xmlns:p14="http://schemas.microsoft.com/office/powerpoint/2010/main" val="1284004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7358E52A-DB68-8D4E-AEB0-2BE097235B11}" type="datetime1">
              <a:rPr lang="en-AU" smtClean="0"/>
              <a:t>8/10/2022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EFEA65-1506-D546-A489-0F3461C5DADD}" type="slidenum">
              <a:rPr lang="en-US" smtClean="0"/>
              <a:t>‹#›</a:t>
            </a:fld>
            <a:endParaRPr lang="en-US"/>
          </a:p>
        </p:txBody>
      </p:sp>
    </p:spTree>
    <p:extLst>
      <p:ext uri="{BB962C8B-B14F-4D97-AF65-F5344CB8AC3E}">
        <p14:creationId xmlns:p14="http://schemas.microsoft.com/office/powerpoint/2010/main" val="1597193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C3014AD5-7C77-C64F-B1DC-C2124AAC306F}" type="datetime1">
              <a:rPr lang="en-AU" smtClean="0"/>
              <a:t>8/10/2022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EFEA65-1506-D546-A489-0F3461C5DADD}" type="slidenum">
              <a:rPr lang="en-US" smtClean="0"/>
              <a:t>‹#›</a:t>
            </a:fld>
            <a:endParaRPr lang="en-US"/>
          </a:p>
        </p:txBody>
      </p:sp>
    </p:spTree>
    <p:extLst>
      <p:ext uri="{BB962C8B-B14F-4D97-AF65-F5344CB8AC3E}">
        <p14:creationId xmlns:p14="http://schemas.microsoft.com/office/powerpoint/2010/main" val="4153828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931FD3-7822-2B4B-8BF0-D80C0B474DDF}" type="datetime1">
              <a:rPr lang="en-AU" smtClean="0"/>
              <a:t>8/10/2022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EFEA65-1506-D546-A489-0F3461C5DADD}" type="slidenum">
              <a:rPr lang="en-US" smtClean="0"/>
              <a:t>‹#›</a:t>
            </a:fld>
            <a:endParaRPr lang="en-US"/>
          </a:p>
        </p:txBody>
      </p:sp>
    </p:spTree>
    <p:extLst>
      <p:ext uri="{BB962C8B-B14F-4D97-AF65-F5344CB8AC3E}">
        <p14:creationId xmlns:p14="http://schemas.microsoft.com/office/powerpoint/2010/main" val="677757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E3ACF20-FFC0-2B45-AE0A-6FE1588B2DF1}" type="datetime1">
              <a:rPr lang="en-AU" smtClean="0"/>
              <a:t>8/10/2022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EFEA65-1506-D546-A489-0F3461C5DADD}" type="slidenum">
              <a:rPr lang="en-US" smtClean="0"/>
              <a:t>‹#›</a:t>
            </a:fld>
            <a:endParaRPr lang="en-US"/>
          </a:p>
        </p:txBody>
      </p:sp>
    </p:spTree>
    <p:extLst>
      <p:ext uri="{BB962C8B-B14F-4D97-AF65-F5344CB8AC3E}">
        <p14:creationId xmlns:p14="http://schemas.microsoft.com/office/powerpoint/2010/main" val="422094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CE4666D1-40C7-C342-89B0-760C6DA452C5}" type="datetime1">
              <a:rPr lang="en-AU" smtClean="0"/>
              <a:t>8/10/2022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EFEA65-1506-D546-A489-0F3461C5DADD}" type="slidenum">
              <a:rPr lang="en-US" smtClean="0"/>
              <a:t>‹#›</a:t>
            </a:fld>
            <a:endParaRPr lang="en-US"/>
          </a:p>
        </p:txBody>
      </p:sp>
    </p:spTree>
    <p:extLst>
      <p:ext uri="{BB962C8B-B14F-4D97-AF65-F5344CB8AC3E}">
        <p14:creationId xmlns:p14="http://schemas.microsoft.com/office/powerpoint/2010/main" val="2604660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FFCB33-1954-5348-A18B-19FA23A95107}" type="datetime1">
              <a:rPr lang="en-AU" smtClean="0"/>
              <a:t>8/10/2022</a:t>
            </a:fld>
            <a:endParaRPr 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EFEA65-1506-D546-A489-0F3461C5DADD}" type="slidenum">
              <a:rPr lang="en-US" smtClean="0"/>
              <a:t>‹#›</a:t>
            </a:fld>
            <a:endParaRPr lang="en-US"/>
          </a:p>
        </p:txBody>
      </p:sp>
    </p:spTree>
    <p:extLst>
      <p:ext uri="{BB962C8B-B14F-4D97-AF65-F5344CB8AC3E}">
        <p14:creationId xmlns:p14="http://schemas.microsoft.com/office/powerpoint/2010/main" val="3904922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BC0EF1C-C338-60D4-BA74-C8C8999A7302}"/>
              </a:ext>
            </a:extLst>
          </p:cNvPr>
          <p:cNvSpPr txBox="1"/>
          <p:nvPr/>
        </p:nvSpPr>
        <p:spPr>
          <a:xfrm>
            <a:off x="561975" y="457614"/>
            <a:ext cx="9026770" cy="1569660"/>
          </a:xfrm>
          <a:prstGeom prst="rect">
            <a:avLst/>
          </a:prstGeom>
          <a:noFill/>
        </p:spPr>
        <p:txBody>
          <a:bodyPr wrap="square" rtlCol="0">
            <a:spAutoFit/>
          </a:bodyPr>
          <a:lstStyle/>
          <a:p>
            <a:pPr algn="ctr"/>
            <a:r>
              <a:rPr lang="en-US" sz="2400" b="1" dirty="0">
                <a:solidFill>
                  <a:srgbClr val="0070C0"/>
                </a:solidFill>
              </a:rPr>
              <a:t>LFA 1.3 Note Taking and Discussion Scaffold</a:t>
            </a:r>
          </a:p>
          <a:p>
            <a:pPr algn="ctr"/>
            <a:r>
              <a:rPr lang="en-US" sz="2400" i="1" dirty="0">
                <a:solidFill>
                  <a:srgbClr val="0070C0"/>
                </a:solidFill>
              </a:rPr>
              <a:t>What can we learn from other school communities, the educational evidence base and system level policy and guidance?</a:t>
            </a:r>
          </a:p>
          <a:p>
            <a:pPr algn="r"/>
            <a:endParaRPr lang="en-US" sz="2400" b="1" dirty="0">
              <a:solidFill>
                <a:srgbClr val="0070C0"/>
              </a:solidFill>
              <a:latin typeface="+mj-lt"/>
            </a:endParaRPr>
          </a:p>
        </p:txBody>
      </p:sp>
      <p:pic>
        <p:nvPicPr>
          <p:cNvPr id="5" name="Picture 4" descr="A picture containing text, linedrawing&#10;&#10;Description automatically generated">
            <a:extLst>
              <a:ext uri="{FF2B5EF4-FFF2-40B4-BE49-F238E27FC236}">
                <a16:creationId xmlns:a16="http://schemas.microsoft.com/office/drawing/2014/main" id="{6953FEFA-CCD7-0567-6446-21D8F2FF0F53}"/>
              </a:ext>
            </a:extLst>
          </p:cNvPr>
          <p:cNvPicPr>
            <a:picLocks noChangeAspect="1"/>
          </p:cNvPicPr>
          <p:nvPr/>
        </p:nvPicPr>
        <p:blipFill>
          <a:blip r:embed="rId2"/>
          <a:stretch>
            <a:fillRect/>
          </a:stretch>
        </p:blipFill>
        <p:spPr>
          <a:xfrm>
            <a:off x="1128233" y="1841897"/>
            <a:ext cx="7039933" cy="3829880"/>
          </a:xfrm>
          <a:prstGeom prst="rect">
            <a:avLst/>
          </a:prstGeom>
        </p:spPr>
      </p:pic>
      <p:sp>
        <p:nvSpPr>
          <p:cNvPr id="6" name="TextBox 5">
            <a:extLst>
              <a:ext uri="{FF2B5EF4-FFF2-40B4-BE49-F238E27FC236}">
                <a16:creationId xmlns:a16="http://schemas.microsoft.com/office/drawing/2014/main" id="{5BB50540-F5A2-2247-93F2-47C81E6404F7}"/>
              </a:ext>
            </a:extLst>
          </p:cNvPr>
          <p:cNvSpPr txBox="1"/>
          <p:nvPr/>
        </p:nvSpPr>
        <p:spPr>
          <a:xfrm>
            <a:off x="2373979" y="5810250"/>
            <a:ext cx="6794934" cy="584775"/>
          </a:xfrm>
          <a:prstGeom prst="rect">
            <a:avLst/>
          </a:prstGeom>
          <a:noFill/>
        </p:spPr>
        <p:txBody>
          <a:bodyPr wrap="square" rtlCol="0">
            <a:spAutoFit/>
          </a:bodyPr>
          <a:lstStyle/>
          <a:p>
            <a:pPr algn="r"/>
            <a:r>
              <a:rPr lang="en-US" sz="3200" b="1" dirty="0">
                <a:solidFill>
                  <a:srgbClr val="7030A0"/>
                </a:solidFill>
                <a:latin typeface="+mj-lt"/>
              </a:rPr>
              <a:t>Investigation Team Summary Version</a:t>
            </a:r>
          </a:p>
        </p:txBody>
      </p:sp>
    </p:spTree>
    <p:extLst>
      <p:ext uri="{BB962C8B-B14F-4D97-AF65-F5344CB8AC3E}">
        <p14:creationId xmlns:p14="http://schemas.microsoft.com/office/powerpoint/2010/main" val="965954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D88D23C-C034-E33C-9A4B-F4306766ABBA}"/>
              </a:ext>
            </a:extLst>
          </p:cNvPr>
          <p:cNvSpPr txBox="1"/>
          <p:nvPr/>
        </p:nvSpPr>
        <p:spPr>
          <a:xfrm>
            <a:off x="178676" y="866100"/>
            <a:ext cx="9653237" cy="365125"/>
          </a:xfrm>
          <a:prstGeom prst="rect">
            <a:avLst/>
          </a:prstGeom>
          <a:noFill/>
          <a:ln>
            <a:solidFill>
              <a:schemeClr val="tx1"/>
            </a:solidFill>
            <a:prstDash val="dashDot"/>
          </a:ln>
        </p:spPr>
        <p:txBody>
          <a:bodyPr wrap="square" rtlCol="0">
            <a:spAutoFit/>
          </a:bodyPr>
          <a:lstStyle/>
          <a:p>
            <a:endParaRPr lang="en-US" sz="1463" dirty="0"/>
          </a:p>
        </p:txBody>
      </p:sp>
      <p:sp>
        <p:nvSpPr>
          <p:cNvPr id="5" name="TextBox 4">
            <a:extLst>
              <a:ext uri="{FF2B5EF4-FFF2-40B4-BE49-F238E27FC236}">
                <a16:creationId xmlns:a16="http://schemas.microsoft.com/office/drawing/2014/main" id="{BA7E4DEC-DE93-8B00-6ED4-3EB57EEB1F35}"/>
              </a:ext>
            </a:extLst>
          </p:cNvPr>
          <p:cNvSpPr txBox="1"/>
          <p:nvPr/>
        </p:nvSpPr>
        <p:spPr>
          <a:xfrm>
            <a:off x="472966" y="222105"/>
            <a:ext cx="8751997" cy="646331"/>
          </a:xfrm>
          <a:prstGeom prst="rect">
            <a:avLst/>
          </a:prstGeom>
          <a:noFill/>
        </p:spPr>
        <p:txBody>
          <a:bodyPr wrap="square">
            <a:spAutoFit/>
          </a:bodyPr>
          <a:lstStyle/>
          <a:p>
            <a:pPr lvl="0"/>
            <a:r>
              <a:rPr lang="en-GB" b="1" dirty="0">
                <a:solidFill>
                  <a:srgbClr val="000000"/>
                </a:solidFill>
                <a:latin typeface="+mj-lt"/>
                <a:ea typeface="Times New Roman" panose="02020603050405020304" pitchFamily="18" charset="0"/>
              </a:rPr>
              <a:t>What have we learned that helps us to re-imagine more meaningful reporting (processes and products) with and for our families? </a:t>
            </a:r>
            <a:endParaRPr lang="en-AU" b="1" dirty="0">
              <a:latin typeface="+mj-lt"/>
              <a:ea typeface="Times New Roman" panose="02020603050405020304" pitchFamily="18" charset="0"/>
            </a:endParaRPr>
          </a:p>
        </p:txBody>
      </p:sp>
      <p:cxnSp>
        <p:nvCxnSpPr>
          <p:cNvPr id="7" name="Straight Connector 6">
            <a:extLst>
              <a:ext uri="{FF2B5EF4-FFF2-40B4-BE49-F238E27FC236}">
                <a16:creationId xmlns:a16="http://schemas.microsoft.com/office/drawing/2014/main" id="{E58D40CC-A597-1F69-C0EC-CFDAEDE28F89}"/>
              </a:ext>
            </a:extLst>
          </p:cNvPr>
          <p:cNvCxnSpPr>
            <a:cxnSpLocks/>
          </p:cNvCxnSpPr>
          <p:nvPr/>
        </p:nvCxnSpPr>
        <p:spPr>
          <a:xfrm>
            <a:off x="3288685" y="866100"/>
            <a:ext cx="0" cy="5991900"/>
          </a:xfrm>
          <a:prstGeom prst="line">
            <a:avLst/>
          </a:prstGeom>
          <a:ln>
            <a:prstDash val="dashDot"/>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9C7BB166-4FF1-D8F6-5698-696A785A1A5C}"/>
              </a:ext>
            </a:extLst>
          </p:cNvPr>
          <p:cNvCxnSpPr>
            <a:cxnSpLocks/>
          </p:cNvCxnSpPr>
          <p:nvPr/>
        </p:nvCxnSpPr>
        <p:spPr>
          <a:xfrm>
            <a:off x="6570512" y="914939"/>
            <a:ext cx="74065" cy="5968008"/>
          </a:xfrm>
          <a:prstGeom prst="line">
            <a:avLst/>
          </a:prstGeom>
          <a:ln>
            <a:prstDash val="dashDot"/>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FBC07091-7B5D-F89C-67DA-39EB5EFFF6D4}"/>
              </a:ext>
            </a:extLst>
          </p:cNvPr>
          <p:cNvSpPr txBox="1"/>
          <p:nvPr/>
        </p:nvSpPr>
        <p:spPr>
          <a:xfrm>
            <a:off x="829550" y="889992"/>
            <a:ext cx="2138491" cy="267446"/>
          </a:xfrm>
          <a:prstGeom prst="rect">
            <a:avLst/>
          </a:prstGeom>
          <a:noFill/>
        </p:spPr>
        <p:txBody>
          <a:bodyPr wrap="square" rtlCol="0">
            <a:spAutoFit/>
          </a:bodyPr>
          <a:lstStyle/>
          <a:p>
            <a:r>
              <a:rPr lang="en-US" sz="1138" dirty="0"/>
              <a:t>From other schools?</a:t>
            </a:r>
          </a:p>
        </p:txBody>
      </p:sp>
      <p:sp>
        <p:nvSpPr>
          <p:cNvPr id="10" name="TextBox 9">
            <a:extLst>
              <a:ext uri="{FF2B5EF4-FFF2-40B4-BE49-F238E27FC236}">
                <a16:creationId xmlns:a16="http://schemas.microsoft.com/office/drawing/2014/main" id="{56D78FCF-CD07-FE89-25CA-53D67C16CAE0}"/>
              </a:ext>
            </a:extLst>
          </p:cNvPr>
          <p:cNvSpPr txBox="1"/>
          <p:nvPr/>
        </p:nvSpPr>
        <p:spPr>
          <a:xfrm>
            <a:off x="3650670" y="914939"/>
            <a:ext cx="2461225" cy="267446"/>
          </a:xfrm>
          <a:prstGeom prst="rect">
            <a:avLst/>
          </a:prstGeom>
          <a:noFill/>
        </p:spPr>
        <p:txBody>
          <a:bodyPr wrap="square" rtlCol="0">
            <a:spAutoFit/>
          </a:bodyPr>
          <a:lstStyle/>
          <a:p>
            <a:r>
              <a:rPr lang="en-US" sz="1138" dirty="0"/>
              <a:t>From the educational evidence base?</a:t>
            </a:r>
          </a:p>
        </p:txBody>
      </p:sp>
      <p:sp>
        <p:nvSpPr>
          <p:cNvPr id="11" name="TextBox 10">
            <a:extLst>
              <a:ext uri="{FF2B5EF4-FFF2-40B4-BE49-F238E27FC236}">
                <a16:creationId xmlns:a16="http://schemas.microsoft.com/office/drawing/2014/main" id="{D44D4C82-5091-7919-44CE-DA95A14FBFD7}"/>
              </a:ext>
            </a:extLst>
          </p:cNvPr>
          <p:cNvSpPr txBox="1"/>
          <p:nvPr/>
        </p:nvSpPr>
        <p:spPr>
          <a:xfrm>
            <a:off x="7266099" y="905729"/>
            <a:ext cx="2461225" cy="267446"/>
          </a:xfrm>
          <a:prstGeom prst="rect">
            <a:avLst/>
          </a:prstGeom>
          <a:noFill/>
        </p:spPr>
        <p:txBody>
          <a:bodyPr wrap="square" rtlCol="0">
            <a:spAutoFit/>
          </a:bodyPr>
          <a:lstStyle/>
          <a:p>
            <a:r>
              <a:rPr lang="en-US" sz="1138" dirty="0"/>
              <a:t>From the system level?</a:t>
            </a:r>
          </a:p>
        </p:txBody>
      </p:sp>
      <p:sp>
        <p:nvSpPr>
          <p:cNvPr id="2" name="Slide Number Placeholder 1">
            <a:extLst>
              <a:ext uri="{FF2B5EF4-FFF2-40B4-BE49-F238E27FC236}">
                <a16:creationId xmlns:a16="http://schemas.microsoft.com/office/drawing/2014/main" id="{5B702A81-FEB1-664B-8ABB-9B3C519CB318}"/>
              </a:ext>
            </a:extLst>
          </p:cNvPr>
          <p:cNvSpPr>
            <a:spLocks noGrp="1"/>
          </p:cNvSpPr>
          <p:nvPr>
            <p:ph type="sldNum" sz="quarter" idx="12"/>
          </p:nvPr>
        </p:nvSpPr>
        <p:spPr>
          <a:xfrm>
            <a:off x="7498474" y="6453332"/>
            <a:ext cx="2228850" cy="365125"/>
          </a:xfrm>
        </p:spPr>
        <p:txBody>
          <a:bodyPr/>
          <a:lstStyle/>
          <a:p>
            <a:fld id="{28EFEA65-1506-D546-A489-0F3461C5DADD}" type="slidenum">
              <a:rPr lang="en-US" smtClean="0"/>
              <a:t>2</a:t>
            </a:fld>
            <a:endParaRPr lang="en-US" dirty="0"/>
          </a:p>
        </p:txBody>
      </p:sp>
      <p:sp>
        <p:nvSpPr>
          <p:cNvPr id="4" name="Rectangle 3">
            <a:extLst>
              <a:ext uri="{FF2B5EF4-FFF2-40B4-BE49-F238E27FC236}">
                <a16:creationId xmlns:a16="http://schemas.microsoft.com/office/drawing/2014/main" id="{FE78EF88-7142-7C01-6417-2F1E8CFDC4C6}"/>
              </a:ext>
            </a:extLst>
          </p:cNvPr>
          <p:cNvSpPr/>
          <p:nvPr/>
        </p:nvSpPr>
        <p:spPr>
          <a:xfrm>
            <a:off x="5467351" y="0"/>
            <a:ext cx="4438650" cy="295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Investigation Team Summary LFA 1.3 booklet </a:t>
            </a:r>
          </a:p>
        </p:txBody>
      </p:sp>
    </p:spTree>
    <p:extLst>
      <p:ext uri="{BB962C8B-B14F-4D97-AF65-F5344CB8AC3E}">
        <p14:creationId xmlns:p14="http://schemas.microsoft.com/office/powerpoint/2010/main" val="275958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A90B915-2EBD-5749-A428-D8D79DE628C1}"/>
              </a:ext>
            </a:extLst>
          </p:cNvPr>
          <p:cNvSpPr txBox="1"/>
          <p:nvPr/>
        </p:nvSpPr>
        <p:spPr>
          <a:xfrm>
            <a:off x="148281" y="905232"/>
            <a:ext cx="9609438" cy="5047536"/>
          </a:xfrm>
          <a:prstGeom prst="rect">
            <a:avLst/>
          </a:prstGeom>
          <a:noFill/>
        </p:spPr>
        <p:txBody>
          <a:bodyPr wrap="square">
            <a:spAutoFit/>
          </a:bodyPr>
          <a:lstStyle/>
          <a:p>
            <a:endParaRPr lang="en-AU" sz="1600" dirty="0">
              <a:effectLst/>
              <a:latin typeface="+mj-lt"/>
              <a:ea typeface="Times New Roman" panose="02020603050405020304" pitchFamily="18" charset="0"/>
            </a:endParaRPr>
          </a:p>
          <a:p>
            <a:pPr marL="342900" lvl="0" indent="-342900">
              <a:buFont typeface="Arial" panose="020B0604020202020204" pitchFamily="34" charset="0"/>
              <a:buChar char="•"/>
              <a:tabLst>
                <a:tab pos="139700" algn="l"/>
                <a:tab pos="457200" algn="l"/>
              </a:tabLst>
            </a:pPr>
            <a:r>
              <a:rPr lang="en-GB" sz="1600" dirty="0">
                <a:solidFill>
                  <a:srgbClr val="000000"/>
                </a:solidFill>
                <a:latin typeface="+mj-lt"/>
                <a:ea typeface="Times New Roman" panose="02020603050405020304" pitchFamily="18" charset="0"/>
              </a:rPr>
              <a:t>W</a:t>
            </a:r>
            <a:r>
              <a:rPr lang="en-GB" sz="1600" dirty="0">
                <a:solidFill>
                  <a:srgbClr val="000000"/>
                </a:solidFill>
                <a:effectLst/>
                <a:latin typeface="+mj-lt"/>
                <a:ea typeface="Times New Roman" panose="02020603050405020304" pitchFamily="18" charset="0"/>
              </a:rPr>
              <a:t>hat are you now noticing tends to be privileged in your local reporting processes and documentation? Implications?</a:t>
            </a:r>
          </a:p>
          <a:p>
            <a:pPr marL="342900" lvl="0" indent="-342900">
              <a:buFont typeface="Arial" panose="020B0604020202020204" pitchFamily="34" charset="0"/>
              <a:buChar char="•"/>
              <a:tabLst>
                <a:tab pos="139700" algn="l"/>
                <a:tab pos="457200" algn="l"/>
              </a:tabLst>
            </a:pPr>
            <a:endParaRPr lang="en-GB" sz="1600" dirty="0">
              <a:solidFill>
                <a:srgbClr val="000000"/>
              </a:solidFill>
              <a:latin typeface="+mj-lt"/>
              <a:ea typeface="Times New Roman" panose="02020603050405020304" pitchFamily="18" charset="0"/>
            </a:endParaRPr>
          </a:p>
          <a:p>
            <a:pPr marL="342900" lvl="0" indent="-342900">
              <a:buFont typeface="Arial" panose="020B0604020202020204" pitchFamily="34" charset="0"/>
              <a:buChar char="•"/>
              <a:tabLst>
                <a:tab pos="139700" algn="l"/>
                <a:tab pos="457200" algn="l"/>
              </a:tabLst>
            </a:pPr>
            <a:endParaRPr lang="en-GB" sz="1600" dirty="0">
              <a:solidFill>
                <a:srgbClr val="000000"/>
              </a:solidFill>
              <a:latin typeface="+mj-lt"/>
              <a:ea typeface="Times New Roman" panose="02020603050405020304" pitchFamily="18" charset="0"/>
            </a:endParaRPr>
          </a:p>
          <a:p>
            <a:pPr marL="342900" lvl="0" indent="-342900">
              <a:buFont typeface="Arial" panose="020B0604020202020204" pitchFamily="34" charset="0"/>
              <a:buChar char="•"/>
              <a:tabLst>
                <a:tab pos="139700" algn="l"/>
                <a:tab pos="457200" algn="l"/>
              </a:tabLst>
            </a:pPr>
            <a:endParaRPr lang="en-GB" sz="1600" dirty="0">
              <a:solidFill>
                <a:srgbClr val="000000"/>
              </a:solidFill>
              <a:latin typeface="+mj-lt"/>
              <a:ea typeface="Times New Roman" panose="02020603050405020304" pitchFamily="18" charset="0"/>
            </a:endParaRPr>
          </a:p>
          <a:p>
            <a:pPr marL="342900" lvl="0" indent="-342900">
              <a:buFont typeface="Arial" panose="020B0604020202020204" pitchFamily="34" charset="0"/>
              <a:buChar char="•"/>
              <a:tabLst>
                <a:tab pos="139700" algn="l"/>
                <a:tab pos="457200" algn="l"/>
              </a:tabLst>
            </a:pPr>
            <a:endParaRPr lang="en-GB" sz="1600" dirty="0">
              <a:solidFill>
                <a:srgbClr val="000000"/>
              </a:solidFill>
              <a:latin typeface="+mj-lt"/>
              <a:ea typeface="Times New Roman" panose="02020603050405020304" pitchFamily="18" charset="0"/>
            </a:endParaRPr>
          </a:p>
          <a:p>
            <a:pPr marL="342900" lvl="0" indent="-342900">
              <a:buFont typeface="Arial" panose="020B0604020202020204" pitchFamily="34" charset="0"/>
              <a:buChar char="•"/>
              <a:tabLst>
                <a:tab pos="139700" algn="l"/>
                <a:tab pos="457200" algn="l"/>
              </a:tabLst>
            </a:pPr>
            <a:endParaRPr lang="en-GB" sz="1600" dirty="0">
              <a:solidFill>
                <a:srgbClr val="000000"/>
              </a:solidFill>
              <a:latin typeface="+mj-lt"/>
              <a:ea typeface="Times New Roman" panose="02020603050405020304" pitchFamily="18" charset="0"/>
            </a:endParaRPr>
          </a:p>
          <a:p>
            <a:pPr marL="342900" lvl="0" indent="-342900">
              <a:buFont typeface="Arial" panose="020B0604020202020204" pitchFamily="34" charset="0"/>
              <a:buChar char="•"/>
              <a:tabLst>
                <a:tab pos="139700" algn="l"/>
                <a:tab pos="457200" algn="l"/>
              </a:tabLst>
            </a:pPr>
            <a:endParaRPr lang="en-GB" sz="1600" dirty="0">
              <a:solidFill>
                <a:srgbClr val="000000"/>
              </a:solidFill>
              <a:latin typeface="+mj-lt"/>
              <a:ea typeface="Times New Roman" panose="02020603050405020304" pitchFamily="18" charset="0"/>
            </a:endParaRPr>
          </a:p>
          <a:p>
            <a:pPr marL="342900" lvl="0" indent="-342900">
              <a:buFont typeface="Arial" panose="020B0604020202020204" pitchFamily="34" charset="0"/>
              <a:buChar char="•"/>
              <a:tabLst>
                <a:tab pos="139700" algn="l"/>
                <a:tab pos="457200" algn="l"/>
              </a:tabLst>
            </a:pPr>
            <a:endParaRPr lang="en-GB" sz="1600" dirty="0">
              <a:solidFill>
                <a:srgbClr val="000000"/>
              </a:solidFill>
              <a:latin typeface="+mj-lt"/>
              <a:ea typeface="Times New Roman" panose="02020603050405020304" pitchFamily="18" charset="0"/>
            </a:endParaRPr>
          </a:p>
          <a:p>
            <a:pPr marL="342900" lvl="0" indent="-342900">
              <a:buFont typeface="Arial" panose="020B0604020202020204" pitchFamily="34" charset="0"/>
              <a:buChar char="•"/>
              <a:tabLst>
                <a:tab pos="139700" algn="l"/>
                <a:tab pos="457200" algn="l"/>
              </a:tabLst>
            </a:pPr>
            <a:endParaRPr lang="en-GB" sz="1600" dirty="0">
              <a:solidFill>
                <a:srgbClr val="000000"/>
              </a:solidFill>
              <a:latin typeface="+mj-lt"/>
              <a:ea typeface="Times New Roman" panose="02020603050405020304" pitchFamily="18" charset="0"/>
            </a:endParaRPr>
          </a:p>
          <a:p>
            <a:pPr marL="342900" lvl="0" indent="-342900">
              <a:buFont typeface="Arial" panose="020B0604020202020204" pitchFamily="34" charset="0"/>
              <a:buChar char="•"/>
              <a:tabLst>
                <a:tab pos="139700" algn="l"/>
                <a:tab pos="457200" algn="l"/>
              </a:tabLst>
            </a:pPr>
            <a:endParaRPr lang="en-GB" sz="1600" dirty="0">
              <a:solidFill>
                <a:srgbClr val="000000"/>
              </a:solidFill>
              <a:latin typeface="+mj-lt"/>
              <a:ea typeface="Times New Roman" panose="02020603050405020304" pitchFamily="18" charset="0"/>
            </a:endParaRPr>
          </a:p>
          <a:p>
            <a:pPr marL="342900" lvl="0" indent="-342900">
              <a:buFont typeface="Arial" panose="020B0604020202020204" pitchFamily="34" charset="0"/>
              <a:buChar char="•"/>
              <a:tabLst>
                <a:tab pos="139700" algn="l"/>
                <a:tab pos="457200" algn="l"/>
              </a:tabLst>
            </a:pPr>
            <a:endParaRPr lang="en-AU" sz="1600" dirty="0">
              <a:effectLst/>
              <a:latin typeface="+mj-lt"/>
              <a:ea typeface="Times New Roman" panose="02020603050405020304" pitchFamily="18" charset="0"/>
            </a:endParaRPr>
          </a:p>
          <a:p>
            <a:pPr marL="342900" lvl="0" indent="-342900">
              <a:buFont typeface="Arial" panose="020B0604020202020204" pitchFamily="34" charset="0"/>
              <a:buChar char="•"/>
              <a:tabLst>
                <a:tab pos="139700" algn="l"/>
                <a:tab pos="457200" algn="l"/>
              </a:tabLst>
            </a:pPr>
            <a:r>
              <a:rPr lang="en-GB" sz="1600" dirty="0">
                <a:solidFill>
                  <a:srgbClr val="000000"/>
                </a:solidFill>
                <a:effectLst/>
                <a:latin typeface="+mj-lt"/>
                <a:ea typeface="Times New Roman" panose="02020603050405020304" pitchFamily="18" charset="0"/>
              </a:rPr>
              <a:t>To what extent is a holistic understanding of each learner communicated through your reports and reporting processes? How might this be further strengthened?</a:t>
            </a:r>
          </a:p>
          <a:p>
            <a:pPr marL="342900" lvl="0" indent="-342900">
              <a:buFont typeface="Arial" panose="020B0604020202020204" pitchFamily="34" charset="0"/>
              <a:buChar char="•"/>
              <a:tabLst>
                <a:tab pos="139700" algn="l"/>
                <a:tab pos="457200" algn="l"/>
              </a:tabLst>
            </a:pPr>
            <a:endParaRPr lang="en-GB" sz="1600" dirty="0">
              <a:solidFill>
                <a:srgbClr val="000000"/>
              </a:solidFill>
              <a:latin typeface="+mj-lt"/>
              <a:ea typeface="Times New Roman" panose="02020603050405020304" pitchFamily="18" charset="0"/>
            </a:endParaRPr>
          </a:p>
          <a:p>
            <a:pPr marL="342900" lvl="0" indent="-342900">
              <a:buFont typeface="Arial" panose="020B0604020202020204" pitchFamily="34" charset="0"/>
              <a:buChar char="•"/>
              <a:tabLst>
                <a:tab pos="139700" algn="l"/>
                <a:tab pos="457200" algn="l"/>
              </a:tabLst>
            </a:pPr>
            <a:endParaRPr lang="en-GB" sz="1600" dirty="0">
              <a:solidFill>
                <a:srgbClr val="000000"/>
              </a:solidFill>
              <a:latin typeface="+mj-lt"/>
              <a:ea typeface="Times New Roman" panose="02020603050405020304" pitchFamily="18" charset="0"/>
            </a:endParaRPr>
          </a:p>
          <a:p>
            <a:pPr marL="342900" lvl="0" indent="-342900">
              <a:buFont typeface="Arial" panose="020B0604020202020204" pitchFamily="34" charset="0"/>
              <a:buChar char="•"/>
              <a:tabLst>
                <a:tab pos="139700" algn="l"/>
                <a:tab pos="457200" algn="l"/>
              </a:tabLst>
            </a:pPr>
            <a:endParaRPr lang="en-GB" sz="1600" dirty="0">
              <a:solidFill>
                <a:srgbClr val="000000"/>
              </a:solidFill>
              <a:latin typeface="+mj-lt"/>
              <a:ea typeface="Times New Roman" panose="02020603050405020304" pitchFamily="18" charset="0"/>
            </a:endParaRPr>
          </a:p>
          <a:p>
            <a:pPr marL="342900" lvl="0" indent="-342900">
              <a:buFont typeface="Arial" panose="020B0604020202020204" pitchFamily="34" charset="0"/>
              <a:buChar char="•"/>
              <a:tabLst>
                <a:tab pos="139700" algn="l"/>
                <a:tab pos="457200" algn="l"/>
              </a:tabLst>
            </a:pPr>
            <a:endParaRPr lang="en-GB" sz="1600" dirty="0">
              <a:solidFill>
                <a:srgbClr val="000000"/>
              </a:solidFill>
              <a:effectLst/>
              <a:latin typeface="+mj-lt"/>
              <a:ea typeface="Times New Roman" panose="02020603050405020304" pitchFamily="18" charset="0"/>
            </a:endParaRPr>
          </a:p>
          <a:p>
            <a:pPr marL="342900" lvl="0" indent="-342900">
              <a:buFont typeface="Arial" panose="020B0604020202020204" pitchFamily="34" charset="0"/>
              <a:buChar char="•"/>
              <a:tabLst>
                <a:tab pos="139700" algn="l"/>
                <a:tab pos="457200" algn="l"/>
              </a:tabLst>
            </a:pPr>
            <a:endParaRPr lang="en-AU" sz="1800" dirty="0">
              <a:effectLst/>
              <a:latin typeface="+mj-lt"/>
              <a:ea typeface="Times New Roman" panose="02020603050405020304" pitchFamily="18" charset="0"/>
            </a:endParaRPr>
          </a:p>
        </p:txBody>
      </p:sp>
      <p:sp>
        <p:nvSpPr>
          <p:cNvPr id="2" name="TextBox 1">
            <a:extLst>
              <a:ext uri="{FF2B5EF4-FFF2-40B4-BE49-F238E27FC236}">
                <a16:creationId xmlns:a16="http://schemas.microsoft.com/office/drawing/2014/main" id="{BBF3B84D-EBDE-25B4-B1B7-35BC2C90D64B}"/>
              </a:ext>
            </a:extLst>
          </p:cNvPr>
          <p:cNvSpPr txBox="1"/>
          <p:nvPr/>
        </p:nvSpPr>
        <p:spPr>
          <a:xfrm>
            <a:off x="148281" y="416051"/>
            <a:ext cx="9057503" cy="646331"/>
          </a:xfrm>
          <a:prstGeom prst="rect">
            <a:avLst/>
          </a:prstGeom>
          <a:noFill/>
        </p:spPr>
        <p:txBody>
          <a:bodyPr wrap="square" rtlCol="0">
            <a:spAutoFit/>
          </a:bodyPr>
          <a:lstStyle/>
          <a:p>
            <a:pPr>
              <a:spcAft>
                <a:spcPts val="600"/>
              </a:spcAft>
            </a:pPr>
            <a:r>
              <a:rPr lang="en-GB" b="1"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After engaging with the ACER report and school case studies and responding individually, the team </a:t>
            </a:r>
            <a:r>
              <a:rPr lang="en-AU" b="1"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summarises their collective </a:t>
            </a:r>
            <a:r>
              <a:rPr lang="en-GB" b="1"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responses to the following prompts:</a:t>
            </a:r>
            <a:endParaRPr lang="en-AU" b="1" dirty="0">
              <a:latin typeface="Calibri Light" panose="020F0302020204030204" pitchFamily="34" charset="0"/>
              <a:ea typeface="Times New Roman" panose="02020603050405020304" pitchFamily="18"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DB0455CF-DAEB-0200-6970-950F2D171681}"/>
              </a:ext>
            </a:extLst>
          </p:cNvPr>
          <p:cNvSpPr>
            <a:spLocks noGrp="1"/>
          </p:cNvSpPr>
          <p:nvPr>
            <p:ph type="sldNum" sz="quarter" idx="12"/>
          </p:nvPr>
        </p:nvSpPr>
        <p:spPr>
          <a:xfrm>
            <a:off x="7429867" y="6399989"/>
            <a:ext cx="2228850" cy="365125"/>
          </a:xfrm>
        </p:spPr>
        <p:txBody>
          <a:bodyPr/>
          <a:lstStyle/>
          <a:p>
            <a:fld id="{6AA7F20B-0567-694E-925A-A9BA421E2996}" type="slidenum">
              <a:rPr lang="en-US" smtClean="0"/>
              <a:t>3</a:t>
            </a:fld>
            <a:endParaRPr lang="en-US" dirty="0"/>
          </a:p>
        </p:txBody>
      </p:sp>
      <p:sp>
        <p:nvSpPr>
          <p:cNvPr id="5" name="Rectangle 4">
            <a:extLst>
              <a:ext uri="{FF2B5EF4-FFF2-40B4-BE49-F238E27FC236}">
                <a16:creationId xmlns:a16="http://schemas.microsoft.com/office/drawing/2014/main" id="{056E6180-DFC8-94D5-A841-F53B020A93C0}"/>
              </a:ext>
            </a:extLst>
          </p:cNvPr>
          <p:cNvSpPr/>
          <p:nvPr/>
        </p:nvSpPr>
        <p:spPr>
          <a:xfrm>
            <a:off x="5467351" y="0"/>
            <a:ext cx="4438650" cy="295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Investigation Team Summary LFA 1.3 booklet </a:t>
            </a:r>
          </a:p>
        </p:txBody>
      </p:sp>
    </p:spTree>
    <p:extLst>
      <p:ext uri="{BB962C8B-B14F-4D97-AF65-F5344CB8AC3E}">
        <p14:creationId xmlns:p14="http://schemas.microsoft.com/office/powerpoint/2010/main" val="946096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304D91F-C360-A748-9322-4ADE2694EC97}"/>
              </a:ext>
            </a:extLst>
          </p:cNvPr>
          <p:cNvSpPr>
            <a:spLocks noGrp="1"/>
          </p:cNvSpPr>
          <p:nvPr>
            <p:ph type="sldNum" sz="quarter" idx="12"/>
          </p:nvPr>
        </p:nvSpPr>
        <p:spPr>
          <a:xfrm>
            <a:off x="7476759" y="6400800"/>
            <a:ext cx="2228850" cy="365125"/>
          </a:xfrm>
        </p:spPr>
        <p:txBody>
          <a:bodyPr/>
          <a:lstStyle/>
          <a:p>
            <a:fld id="{28EFEA65-1506-D546-A489-0F3461C5DADD}" type="slidenum">
              <a:rPr lang="en-US" smtClean="0"/>
              <a:t>4</a:t>
            </a:fld>
            <a:endParaRPr lang="en-US" dirty="0"/>
          </a:p>
        </p:txBody>
      </p:sp>
      <p:sp>
        <p:nvSpPr>
          <p:cNvPr id="3" name="TextBox 2">
            <a:extLst>
              <a:ext uri="{FF2B5EF4-FFF2-40B4-BE49-F238E27FC236}">
                <a16:creationId xmlns:a16="http://schemas.microsoft.com/office/drawing/2014/main" id="{1EB65F87-F69B-104F-BEA5-8BB4CFF8F2D4}"/>
              </a:ext>
            </a:extLst>
          </p:cNvPr>
          <p:cNvSpPr txBox="1"/>
          <p:nvPr/>
        </p:nvSpPr>
        <p:spPr>
          <a:xfrm>
            <a:off x="550985" y="457200"/>
            <a:ext cx="9050216" cy="3816429"/>
          </a:xfrm>
          <a:prstGeom prst="rect">
            <a:avLst/>
          </a:prstGeom>
          <a:noFill/>
        </p:spPr>
        <p:txBody>
          <a:bodyPr wrap="square" rtlCol="0">
            <a:spAutoFit/>
          </a:bodyPr>
          <a:lstStyle/>
          <a:p>
            <a:pPr marL="342900" lvl="0" indent="-342900">
              <a:buFont typeface="Arial" panose="020B0604020202020204" pitchFamily="34" charset="0"/>
              <a:buChar char="•"/>
              <a:tabLst>
                <a:tab pos="139700" algn="l"/>
                <a:tab pos="457200" algn="l"/>
              </a:tabLst>
            </a:pPr>
            <a:r>
              <a:rPr lang="en-GB" sz="1600" dirty="0">
                <a:latin typeface="+mj-lt"/>
              </a:rPr>
              <a:t>What is something from the ACER report that is worth considering in your context? Why? How might you approach this?</a:t>
            </a:r>
          </a:p>
          <a:p>
            <a:pPr marL="342900" lvl="0" indent="-342900">
              <a:buFont typeface="Arial" panose="020B0604020202020204" pitchFamily="34" charset="0"/>
              <a:buChar char="•"/>
              <a:tabLst>
                <a:tab pos="139700" algn="l"/>
                <a:tab pos="457200" algn="l"/>
              </a:tabLst>
            </a:pPr>
            <a:endParaRPr lang="en-GB" sz="1600" dirty="0">
              <a:latin typeface="+mj-lt"/>
            </a:endParaRPr>
          </a:p>
          <a:p>
            <a:pPr marL="342900" lvl="0" indent="-342900">
              <a:buFont typeface="Arial" panose="020B0604020202020204" pitchFamily="34" charset="0"/>
              <a:buChar char="•"/>
              <a:tabLst>
                <a:tab pos="139700" algn="l"/>
                <a:tab pos="457200" algn="l"/>
              </a:tabLst>
            </a:pPr>
            <a:endParaRPr lang="en-GB" sz="1600" dirty="0">
              <a:latin typeface="+mj-lt"/>
            </a:endParaRPr>
          </a:p>
          <a:p>
            <a:pPr marL="342900" lvl="0" indent="-342900">
              <a:buFont typeface="Arial" panose="020B0604020202020204" pitchFamily="34" charset="0"/>
              <a:buChar char="•"/>
              <a:tabLst>
                <a:tab pos="139700" algn="l"/>
                <a:tab pos="457200" algn="l"/>
              </a:tabLst>
            </a:pPr>
            <a:endParaRPr lang="en-GB" sz="1600" dirty="0">
              <a:latin typeface="+mj-lt"/>
            </a:endParaRPr>
          </a:p>
          <a:p>
            <a:pPr marL="342900" lvl="0" indent="-342900">
              <a:buFont typeface="Arial" panose="020B0604020202020204" pitchFamily="34" charset="0"/>
              <a:buChar char="•"/>
              <a:tabLst>
                <a:tab pos="139700" algn="l"/>
                <a:tab pos="457200" algn="l"/>
              </a:tabLst>
            </a:pPr>
            <a:endParaRPr lang="en-GB" sz="1600" dirty="0">
              <a:latin typeface="+mj-lt"/>
            </a:endParaRPr>
          </a:p>
          <a:p>
            <a:pPr marL="342900" lvl="0" indent="-342900">
              <a:buFont typeface="Arial" panose="020B0604020202020204" pitchFamily="34" charset="0"/>
              <a:buChar char="•"/>
              <a:tabLst>
                <a:tab pos="139700" algn="l"/>
                <a:tab pos="457200" algn="l"/>
              </a:tabLst>
            </a:pPr>
            <a:endParaRPr lang="en-GB" sz="1600" dirty="0">
              <a:latin typeface="+mj-lt"/>
            </a:endParaRPr>
          </a:p>
          <a:p>
            <a:pPr marL="342900" lvl="0" indent="-342900">
              <a:buFont typeface="Arial" panose="020B0604020202020204" pitchFamily="34" charset="0"/>
              <a:buChar char="•"/>
              <a:tabLst>
                <a:tab pos="139700" algn="l"/>
                <a:tab pos="457200" algn="l"/>
              </a:tabLst>
            </a:pPr>
            <a:endParaRPr lang="en-GB" sz="1600" dirty="0">
              <a:latin typeface="+mj-lt"/>
            </a:endParaRPr>
          </a:p>
          <a:p>
            <a:pPr marL="342900" lvl="0" indent="-342900">
              <a:buFont typeface="Arial" panose="020B0604020202020204" pitchFamily="34" charset="0"/>
              <a:buChar char="•"/>
              <a:tabLst>
                <a:tab pos="139700" algn="l"/>
                <a:tab pos="457200" algn="l"/>
              </a:tabLst>
            </a:pPr>
            <a:endParaRPr lang="en-GB" sz="1600" dirty="0">
              <a:latin typeface="+mj-lt"/>
            </a:endParaRPr>
          </a:p>
          <a:p>
            <a:pPr marL="342900" lvl="0" indent="-342900">
              <a:buFont typeface="Arial" panose="020B0604020202020204" pitchFamily="34" charset="0"/>
              <a:buChar char="•"/>
              <a:tabLst>
                <a:tab pos="139700" algn="l"/>
                <a:tab pos="457200" algn="l"/>
              </a:tabLst>
            </a:pPr>
            <a:endParaRPr lang="en-GB" sz="1600" dirty="0">
              <a:latin typeface="+mj-lt"/>
            </a:endParaRPr>
          </a:p>
          <a:p>
            <a:pPr marL="342900" lvl="0" indent="-342900">
              <a:buFont typeface="Arial" panose="020B0604020202020204" pitchFamily="34" charset="0"/>
              <a:buChar char="•"/>
              <a:tabLst>
                <a:tab pos="139700" algn="l"/>
                <a:tab pos="457200" algn="l"/>
              </a:tabLst>
            </a:pPr>
            <a:endParaRPr lang="en-GB" sz="1600" dirty="0">
              <a:latin typeface="+mj-lt"/>
            </a:endParaRPr>
          </a:p>
          <a:p>
            <a:pPr marL="342900" lvl="0" indent="-342900">
              <a:buFont typeface="Arial" panose="020B0604020202020204" pitchFamily="34" charset="0"/>
              <a:buChar char="•"/>
              <a:tabLst>
                <a:tab pos="139700" algn="l"/>
                <a:tab pos="457200" algn="l"/>
              </a:tabLst>
            </a:pPr>
            <a:endParaRPr lang="en-GB" sz="1600" dirty="0">
              <a:latin typeface="+mj-lt"/>
            </a:endParaRPr>
          </a:p>
          <a:p>
            <a:pPr marL="342900" lvl="0" indent="-342900">
              <a:buFont typeface="Arial" panose="020B0604020202020204" pitchFamily="34" charset="0"/>
              <a:buChar char="•"/>
              <a:tabLst>
                <a:tab pos="139700" algn="l"/>
                <a:tab pos="457200" algn="l"/>
              </a:tabLst>
            </a:pPr>
            <a:endParaRPr lang="en-AU" sz="1600" dirty="0">
              <a:latin typeface="+mj-lt"/>
            </a:endParaRPr>
          </a:p>
          <a:p>
            <a:pPr marL="342900" lvl="0" indent="-342900">
              <a:buFont typeface="Arial" panose="020B0604020202020204" pitchFamily="34" charset="0"/>
              <a:buChar char="•"/>
              <a:tabLst>
                <a:tab pos="139700" algn="l"/>
                <a:tab pos="457200" algn="l"/>
              </a:tabLst>
            </a:pPr>
            <a:r>
              <a:rPr lang="en-GB" sz="1600" dirty="0">
                <a:latin typeface="+mj-lt"/>
              </a:rPr>
              <a:t>What further questions, wonderings or challenges have arisen in light of reading this report?</a:t>
            </a:r>
            <a:endParaRPr lang="en-AU" sz="1600" dirty="0">
              <a:latin typeface="+mj-lt"/>
            </a:endParaRPr>
          </a:p>
          <a:p>
            <a:endParaRPr lang="en-US" dirty="0"/>
          </a:p>
        </p:txBody>
      </p:sp>
      <p:sp>
        <p:nvSpPr>
          <p:cNvPr id="4" name="Rectangle 3">
            <a:extLst>
              <a:ext uri="{FF2B5EF4-FFF2-40B4-BE49-F238E27FC236}">
                <a16:creationId xmlns:a16="http://schemas.microsoft.com/office/drawing/2014/main" id="{ADB90468-9B2A-45CF-1176-14E53D73DC00}"/>
              </a:ext>
            </a:extLst>
          </p:cNvPr>
          <p:cNvSpPr/>
          <p:nvPr/>
        </p:nvSpPr>
        <p:spPr>
          <a:xfrm>
            <a:off x="5467351" y="0"/>
            <a:ext cx="4438650" cy="295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Investigation Team Summary LFA 1.3 booklet </a:t>
            </a:r>
          </a:p>
        </p:txBody>
      </p:sp>
    </p:spTree>
    <p:extLst>
      <p:ext uri="{BB962C8B-B14F-4D97-AF65-F5344CB8AC3E}">
        <p14:creationId xmlns:p14="http://schemas.microsoft.com/office/powerpoint/2010/main" val="4238823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6D5FF09-4391-88AD-7279-A9D7E64DF9B4}"/>
              </a:ext>
            </a:extLst>
          </p:cNvPr>
          <p:cNvSpPr>
            <a:spLocks noGrp="1"/>
          </p:cNvSpPr>
          <p:nvPr>
            <p:ph type="sldNum" sz="quarter" idx="12"/>
          </p:nvPr>
        </p:nvSpPr>
        <p:spPr/>
        <p:txBody>
          <a:bodyPr/>
          <a:lstStyle/>
          <a:p>
            <a:fld id="{6AA7F20B-0567-694E-925A-A9BA421E2996}" type="slidenum">
              <a:rPr lang="en-US" smtClean="0"/>
              <a:t>5</a:t>
            </a:fld>
            <a:endParaRPr lang="en-US"/>
          </a:p>
        </p:txBody>
      </p:sp>
      <p:sp>
        <p:nvSpPr>
          <p:cNvPr id="3" name="TextBox 2">
            <a:extLst>
              <a:ext uri="{FF2B5EF4-FFF2-40B4-BE49-F238E27FC236}">
                <a16:creationId xmlns:a16="http://schemas.microsoft.com/office/drawing/2014/main" id="{6F34F34D-4C9D-F792-F880-94D01EBD9358}"/>
              </a:ext>
            </a:extLst>
          </p:cNvPr>
          <p:cNvSpPr txBox="1"/>
          <p:nvPr/>
        </p:nvSpPr>
        <p:spPr>
          <a:xfrm>
            <a:off x="328246" y="1192778"/>
            <a:ext cx="9249507" cy="4472443"/>
          </a:xfrm>
          <a:prstGeom prst="rect">
            <a:avLst/>
          </a:prstGeom>
          <a:noFill/>
        </p:spPr>
        <p:txBody>
          <a:bodyPr wrap="square" rtlCol="0">
            <a:spAutoFit/>
          </a:bodyPr>
          <a:lstStyle/>
          <a:p>
            <a:pPr lvl="0"/>
            <a:r>
              <a:rPr lang="en-GB" sz="1600" dirty="0">
                <a:latin typeface="+mj-lt"/>
              </a:rPr>
              <a:t>To what extent are our current reports accessible and easy for parents and carers to understand? What might require further strengthening  and how might this work be undertaken and by whom? </a:t>
            </a:r>
          </a:p>
          <a:p>
            <a:pPr lvl="0"/>
            <a:endParaRPr lang="en-GB" sz="1600" dirty="0">
              <a:latin typeface="+mj-lt"/>
            </a:endParaRPr>
          </a:p>
          <a:p>
            <a:pPr lvl="0"/>
            <a:endParaRPr lang="en-AU" sz="1600" dirty="0">
              <a:latin typeface="+mj-lt"/>
            </a:endParaRPr>
          </a:p>
          <a:p>
            <a:pPr lvl="0"/>
            <a:endParaRPr lang="en-AU" sz="1600" dirty="0">
              <a:latin typeface="+mj-lt"/>
            </a:endParaRPr>
          </a:p>
          <a:p>
            <a:pPr lvl="0"/>
            <a:endParaRPr lang="en-AU" sz="1600" dirty="0">
              <a:latin typeface="+mj-lt"/>
            </a:endParaRPr>
          </a:p>
          <a:p>
            <a:pPr lvl="0"/>
            <a:endParaRPr lang="en-AU" sz="1600" dirty="0">
              <a:latin typeface="+mj-lt"/>
            </a:endParaRPr>
          </a:p>
          <a:p>
            <a:pPr lvl="0"/>
            <a:endParaRPr lang="en-AU" sz="1600" dirty="0">
              <a:latin typeface="+mj-lt"/>
            </a:endParaRPr>
          </a:p>
          <a:p>
            <a:pPr lvl="0"/>
            <a:endParaRPr lang="en-AU" sz="1600" dirty="0">
              <a:latin typeface="+mj-lt"/>
            </a:endParaRPr>
          </a:p>
          <a:p>
            <a:pPr lvl="0"/>
            <a:endParaRPr lang="en-AU" sz="1600" dirty="0">
              <a:latin typeface="+mj-lt"/>
            </a:endParaRPr>
          </a:p>
          <a:p>
            <a:pPr lvl="0"/>
            <a:endParaRPr lang="en-AU" sz="1600" dirty="0">
              <a:latin typeface="+mj-lt"/>
            </a:endParaRPr>
          </a:p>
          <a:p>
            <a:pPr lvl="0"/>
            <a:endParaRPr lang="en-AU" sz="1600" dirty="0">
              <a:latin typeface="+mj-lt"/>
            </a:endParaRPr>
          </a:p>
          <a:p>
            <a:pPr lvl="0"/>
            <a:r>
              <a:rPr lang="en-AU" sz="1600" dirty="0">
                <a:latin typeface="+mj-lt"/>
              </a:rPr>
              <a:t>How might parent/carer learning partnerships be further strengthened in assessment and reporting processes? </a:t>
            </a:r>
          </a:p>
          <a:p>
            <a:pPr lvl="0"/>
            <a:endParaRPr lang="en-AU" sz="1600" dirty="0">
              <a:latin typeface="+mj-lt"/>
            </a:endParaRPr>
          </a:p>
          <a:p>
            <a:pPr lvl="0"/>
            <a:endParaRPr lang="en-AU" sz="1600" dirty="0">
              <a:latin typeface="+mj-lt"/>
            </a:endParaRPr>
          </a:p>
          <a:p>
            <a:pPr lvl="0"/>
            <a:endParaRPr lang="en-AU" sz="1600" dirty="0">
              <a:latin typeface="+mj-lt"/>
            </a:endParaRPr>
          </a:p>
          <a:p>
            <a:pPr lvl="0"/>
            <a:endParaRPr lang="en-AU" sz="1400" dirty="0">
              <a:latin typeface="+mj-lt"/>
            </a:endParaRPr>
          </a:p>
          <a:p>
            <a:endParaRPr lang="en-US" sz="1463" dirty="0"/>
          </a:p>
        </p:txBody>
      </p:sp>
      <p:sp>
        <p:nvSpPr>
          <p:cNvPr id="4" name="TextBox 3">
            <a:extLst>
              <a:ext uri="{FF2B5EF4-FFF2-40B4-BE49-F238E27FC236}">
                <a16:creationId xmlns:a16="http://schemas.microsoft.com/office/drawing/2014/main" id="{78427FDA-BFAF-104F-AA1D-093264912996}"/>
              </a:ext>
            </a:extLst>
          </p:cNvPr>
          <p:cNvSpPr txBox="1"/>
          <p:nvPr/>
        </p:nvSpPr>
        <p:spPr>
          <a:xfrm>
            <a:off x="140678" y="295275"/>
            <a:ext cx="9057503" cy="646331"/>
          </a:xfrm>
          <a:prstGeom prst="rect">
            <a:avLst/>
          </a:prstGeom>
          <a:noFill/>
        </p:spPr>
        <p:txBody>
          <a:bodyPr wrap="square" rtlCol="0">
            <a:spAutoFit/>
          </a:bodyPr>
          <a:lstStyle/>
          <a:p>
            <a:pPr>
              <a:spcAft>
                <a:spcPts val="600"/>
              </a:spcAft>
            </a:pPr>
            <a:r>
              <a:rPr lang="en-GB" b="1"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After engaging with the system documents, </a:t>
            </a:r>
            <a:r>
              <a:rPr lang="en-AU" b="1"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and responding </a:t>
            </a:r>
            <a:r>
              <a:rPr lang="en-GB" b="1"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individually, the team </a:t>
            </a:r>
            <a:r>
              <a:rPr lang="en-AU" b="1"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summarises their collective </a:t>
            </a:r>
            <a:r>
              <a:rPr lang="en-GB" b="1"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responses to the following prompts:</a:t>
            </a:r>
            <a:endParaRPr lang="en-AU" b="1" dirty="0">
              <a:latin typeface="Calibri Light" panose="020F0302020204030204" pitchFamily="34" charset="0"/>
              <a:ea typeface="Times New Roman" panose="02020603050405020304" pitchFamily="18" charset="0"/>
              <a:cs typeface="Calibri Light" panose="020F0302020204030204" pitchFamily="34" charset="0"/>
            </a:endParaRPr>
          </a:p>
        </p:txBody>
      </p:sp>
      <p:sp>
        <p:nvSpPr>
          <p:cNvPr id="5" name="Rectangle 4">
            <a:extLst>
              <a:ext uri="{FF2B5EF4-FFF2-40B4-BE49-F238E27FC236}">
                <a16:creationId xmlns:a16="http://schemas.microsoft.com/office/drawing/2014/main" id="{49A86F04-D9A1-FF99-D5A2-9C4D1B7861E9}"/>
              </a:ext>
            </a:extLst>
          </p:cNvPr>
          <p:cNvSpPr/>
          <p:nvPr/>
        </p:nvSpPr>
        <p:spPr>
          <a:xfrm>
            <a:off x="5467351" y="0"/>
            <a:ext cx="4438650" cy="295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Investigation Team Summary LFA 1.3 booklet </a:t>
            </a:r>
          </a:p>
        </p:txBody>
      </p:sp>
    </p:spTree>
    <p:extLst>
      <p:ext uri="{BB962C8B-B14F-4D97-AF65-F5344CB8AC3E}">
        <p14:creationId xmlns:p14="http://schemas.microsoft.com/office/powerpoint/2010/main" val="2423810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11A6714-E3C2-D94F-96E6-6CC77C4CEFFD}"/>
              </a:ext>
            </a:extLst>
          </p:cNvPr>
          <p:cNvSpPr>
            <a:spLocks noGrp="1"/>
          </p:cNvSpPr>
          <p:nvPr>
            <p:ph type="sldNum" sz="quarter" idx="12"/>
          </p:nvPr>
        </p:nvSpPr>
        <p:spPr/>
        <p:txBody>
          <a:bodyPr/>
          <a:lstStyle/>
          <a:p>
            <a:fld id="{28EFEA65-1506-D546-A489-0F3461C5DADD}" type="slidenum">
              <a:rPr lang="en-US" smtClean="0"/>
              <a:t>6</a:t>
            </a:fld>
            <a:endParaRPr lang="en-US"/>
          </a:p>
        </p:txBody>
      </p:sp>
      <p:sp>
        <p:nvSpPr>
          <p:cNvPr id="3" name="TextBox 2">
            <a:extLst>
              <a:ext uri="{FF2B5EF4-FFF2-40B4-BE49-F238E27FC236}">
                <a16:creationId xmlns:a16="http://schemas.microsoft.com/office/drawing/2014/main" id="{7D0FFA7A-779A-474B-9630-1E29461AE883}"/>
              </a:ext>
            </a:extLst>
          </p:cNvPr>
          <p:cNvSpPr txBox="1"/>
          <p:nvPr/>
        </p:nvSpPr>
        <p:spPr>
          <a:xfrm>
            <a:off x="562708" y="641106"/>
            <a:ext cx="8780584" cy="5293757"/>
          </a:xfrm>
          <a:prstGeom prst="rect">
            <a:avLst/>
          </a:prstGeom>
          <a:noFill/>
        </p:spPr>
        <p:txBody>
          <a:bodyPr wrap="square" rtlCol="0">
            <a:spAutoFit/>
          </a:bodyPr>
          <a:lstStyle/>
          <a:p>
            <a:pPr lvl="0"/>
            <a:r>
              <a:rPr lang="en-AU" sz="1600" dirty="0">
                <a:latin typeface="+mj-lt"/>
              </a:rPr>
              <a:t>What role is available to students and their parents/carers, when engaging in parent/carer-teacher-student conferences? </a:t>
            </a:r>
          </a:p>
          <a:p>
            <a:pPr lvl="0"/>
            <a:endParaRPr lang="en-AU" sz="1600" dirty="0">
              <a:latin typeface="+mj-lt"/>
            </a:endParaRPr>
          </a:p>
          <a:p>
            <a:pPr lvl="0"/>
            <a:endParaRPr lang="en-AU" sz="1600" dirty="0">
              <a:latin typeface="+mj-lt"/>
            </a:endParaRPr>
          </a:p>
          <a:p>
            <a:pPr lvl="0"/>
            <a:endParaRPr lang="en-AU" sz="1600" dirty="0">
              <a:latin typeface="+mj-lt"/>
            </a:endParaRPr>
          </a:p>
          <a:p>
            <a:pPr lvl="0"/>
            <a:endParaRPr lang="en-AU" sz="1600" dirty="0">
              <a:latin typeface="+mj-lt"/>
            </a:endParaRPr>
          </a:p>
          <a:p>
            <a:pPr lvl="0"/>
            <a:endParaRPr lang="en-AU" sz="1600" dirty="0">
              <a:latin typeface="+mj-lt"/>
            </a:endParaRPr>
          </a:p>
          <a:p>
            <a:pPr lvl="0"/>
            <a:endParaRPr lang="en-AU" sz="1600" dirty="0">
              <a:latin typeface="+mj-lt"/>
            </a:endParaRPr>
          </a:p>
          <a:p>
            <a:pPr lvl="0"/>
            <a:endParaRPr lang="en-AU" sz="1600" dirty="0">
              <a:latin typeface="+mj-lt"/>
            </a:endParaRPr>
          </a:p>
          <a:p>
            <a:pPr lvl="0"/>
            <a:r>
              <a:rPr lang="en-AU" sz="1600" dirty="0">
                <a:latin typeface="+mj-lt"/>
              </a:rPr>
              <a:t>What might leadership teams and teachers need to do less of and more of if conferences are to ensure greater equity of voice and perspective from all involved?</a:t>
            </a:r>
          </a:p>
          <a:p>
            <a:pPr lvl="0"/>
            <a:endParaRPr lang="en-AU" sz="1600" dirty="0">
              <a:latin typeface="+mj-lt"/>
            </a:endParaRPr>
          </a:p>
          <a:p>
            <a:pPr lvl="0"/>
            <a:endParaRPr lang="en-AU" sz="1600" dirty="0">
              <a:latin typeface="+mj-lt"/>
            </a:endParaRPr>
          </a:p>
          <a:p>
            <a:pPr lvl="0"/>
            <a:endParaRPr lang="en-AU" sz="1600" dirty="0">
              <a:latin typeface="+mj-lt"/>
            </a:endParaRPr>
          </a:p>
          <a:p>
            <a:pPr lvl="0"/>
            <a:endParaRPr lang="en-AU" sz="1600" dirty="0">
              <a:latin typeface="+mj-lt"/>
            </a:endParaRPr>
          </a:p>
          <a:p>
            <a:pPr lvl="0"/>
            <a:endParaRPr lang="en-AU" sz="1600" dirty="0">
              <a:latin typeface="+mj-lt"/>
            </a:endParaRPr>
          </a:p>
          <a:p>
            <a:pPr lvl="0"/>
            <a:endParaRPr lang="en-AU" sz="1600" dirty="0">
              <a:latin typeface="+mj-lt"/>
            </a:endParaRPr>
          </a:p>
          <a:p>
            <a:pPr lvl="0"/>
            <a:endParaRPr lang="en-AU" sz="1600" dirty="0">
              <a:latin typeface="+mj-lt"/>
            </a:endParaRPr>
          </a:p>
          <a:p>
            <a:pPr lvl="0"/>
            <a:r>
              <a:rPr lang="en-AU" sz="1600" dirty="0">
                <a:latin typeface="+mj-lt"/>
              </a:rPr>
              <a:t>How can students take a more active role in conferences, a role that supports them in being and becoming assessment capable learner? </a:t>
            </a:r>
          </a:p>
          <a:p>
            <a:endParaRPr lang="en-US" dirty="0"/>
          </a:p>
        </p:txBody>
      </p:sp>
      <p:sp>
        <p:nvSpPr>
          <p:cNvPr id="4" name="Rectangle 3">
            <a:extLst>
              <a:ext uri="{FF2B5EF4-FFF2-40B4-BE49-F238E27FC236}">
                <a16:creationId xmlns:a16="http://schemas.microsoft.com/office/drawing/2014/main" id="{C7EBAFAF-7D48-3DB5-3DE3-B67067E35F16}"/>
              </a:ext>
            </a:extLst>
          </p:cNvPr>
          <p:cNvSpPr/>
          <p:nvPr/>
        </p:nvSpPr>
        <p:spPr>
          <a:xfrm>
            <a:off x="5467351" y="0"/>
            <a:ext cx="4438650" cy="295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Investigation Team Summary LFA 1.3 booklet </a:t>
            </a:r>
          </a:p>
        </p:txBody>
      </p:sp>
    </p:spTree>
    <p:extLst>
      <p:ext uri="{BB962C8B-B14F-4D97-AF65-F5344CB8AC3E}">
        <p14:creationId xmlns:p14="http://schemas.microsoft.com/office/powerpoint/2010/main" val="5952845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ET Document" ma:contentTypeID="0x010100BD1BBB31FF72D64FA07E4D93243CC72E000D2FAE6D2C888D43B5037E362786427D" ma:contentTypeVersion="3" ma:contentTypeDescription="DET Document" ma:contentTypeScope="" ma:versionID="f43ccf7f861ea94d5a2e8fb73a12e382">
  <xsd:schema xmlns:xsd="http://www.w3.org/2001/XMLSchema" xmlns:xs="http://www.w3.org/2001/XMLSchema" xmlns:p="http://schemas.microsoft.com/office/2006/metadata/properties" xmlns:ns1="http://schemas.microsoft.com/sharepoint/v3" xmlns:ns2="http://schemas.microsoft.com/Sharepoint/v3" xmlns:ns3="1697feb4-41be-4414-9a7d-fe2ac66ee798" targetNamespace="http://schemas.microsoft.com/office/2006/metadata/properties" ma:root="true" ma:fieldsID="a3b99f7581ff6c32529558dea44319bc" ns1:_="" ns2:_="" ns3:_="">
    <xsd:import namespace="http://schemas.microsoft.com/sharepoint/v3"/>
    <xsd:import namespace="http://schemas.microsoft.com/Sharepoint/v3"/>
    <xsd:import namespace="1697feb4-41be-4414-9a7d-fe2ac66ee798"/>
    <xsd:element name="properties">
      <xsd:complexType>
        <xsd:sequence>
          <xsd:element name="documentManagement">
            <xsd:complexType>
              <xsd:all>
                <xsd:element ref="ns2:DET_EDRMS_Date" minOccurs="0"/>
                <xsd:element ref="ns2:DET_EDRMS_Author" minOccurs="0"/>
                <xsd:element ref="ns3:TaxCatchAll" minOccurs="0"/>
                <xsd:element ref="ns3:TaxCatchAllLabel" minOccurs="0"/>
                <xsd:element ref="ns2:DET_EDRMS_Description" minOccurs="0"/>
                <xsd:element ref="ns1:PublishingContactNa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13"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_EDRMS_Date" ma:index="8" nillable="true" ma:displayName="Date" ma:format="DateOnly" ma:hidden="true" ma:internalName="DET_EDRMS_Date" ma:readOnly="false">
      <xsd:simpleType>
        <xsd:restriction base="dms:DateTime"/>
      </xsd:simpleType>
    </xsd:element>
    <xsd:element name="DET_EDRMS_Author" ma:index="9" nillable="true" ma:displayName="Author" ma:hidden="true" ma:internalName="DET_EDRMS_Author" ma:readOnly="false">
      <xsd:simpleType>
        <xsd:restriction base="dms:Text">
          <xsd:maxLength value="255"/>
        </xsd:restriction>
      </xsd:simpleType>
    </xsd:element>
    <xsd:element name="DET_EDRMS_Description" ma:index="12" nillable="true" ma:displayName="Document Description" ma:description="" ma:hidden="true" ma:internalName="DET_EDRMS_Description"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97feb4-41be-4414-9a7d-fe2ac66ee798" elementFormDefault="qualified">
    <xsd:import namespace="http://schemas.microsoft.com/office/2006/documentManagement/types"/>
    <xsd:import namespace="http://schemas.microsoft.com/office/infopath/2007/PartnerControls"/>
    <xsd:element name="TaxCatchAll" ma:index="10" nillable="true" ma:displayName="Taxonomy Catch All Column" ma:description="" ma:hidden="true" ma:list="{a9400b91-d0af-41a4-abe2-afdb3d462fe8}" ma:internalName="TaxCatchAll" ma:showField="CatchAllData" ma:web="1697feb4-41be-4414-9a7d-fe2ac66ee798">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description="" ma:hidden="true" ma:list="{a9400b91-d0af-41a4-abe2-afdb3d462fe8}" ma:internalName="TaxCatchAllLabel" ma:readOnly="true" ma:showField="CatchAllDataLabel" ma:web="1697feb4-41be-4414-9a7d-fe2ac66ee79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WebCM Documents" ma:contentTypeID="0x0101008840106FE30D4F50BC61A726A7CA6E3800A01D47DD30CBB54F95863B7DC80A2CEC" ma:contentTypeVersion="12" ma:contentTypeDescription="WebCM Documents Content Type" ma:contentTypeScope="" ma:versionID="e4139b3a0e7d3d8cb92e2992b6712403">
  <xsd:schema xmlns:xsd="http://www.w3.org/2001/XMLSchema" xmlns:xs="http://www.w3.org/2001/XMLSchema" xmlns:p="http://schemas.microsoft.com/office/2006/metadata/properties" xmlns:ns1="http://schemas.microsoft.com/sharepoint/v3" xmlns:ns2="76b566cd-adb9-46c2-964b-22eba181fd0b" xmlns:ns3="cb9114c1-daad-44dd-acad-30f4246641f2" targetNamespace="http://schemas.microsoft.com/office/2006/metadata/properties" ma:root="true" ma:fieldsID="df9e21a9d9be030ba6d9139b7d031c32" ns1:_="" ns2:_="" ns3:_="">
    <xsd:import namespace="http://schemas.microsoft.com/sharepoint/v3"/>
    <xsd:import namespace="76b566cd-adb9-46c2-964b-22eba181fd0b"/>
    <xsd:import namespace="cb9114c1-daad-44dd-acad-30f4246641f2"/>
    <xsd:element name="properties">
      <xsd:complexType>
        <xsd:sequence>
          <xsd:element name="documentManagement">
            <xsd:complexType>
              <xsd:all>
                <xsd:element ref="ns1:DEECD_Description" minOccurs="0"/>
                <xsd:element ref="ns1:DEECD_Publisher" minOccurs="0"/>
                <xsd:element ref="ns1:DEECD_Keywords" minOccurs="0"/>
                <xsd:element ref="ns1:DEECD_Expired" minOccurs="0"/>
                <xsd:element ref="ns2:PublishingStartDate" minOccurs="0"/>
                <xsd:element ref="ns1:PublishingExpirationDate" minOccurs="0"/>
                <xsd:element ref="ns3:TaxCatchAll" minOccurs="0"/>
                <xsd:element ref="ns2:pfad5814e62747ed9f131defefc62dac" minOccurs="0"/>
                <xsd:element ref="ns2:a319977fc8504e09982f090ae1d7c602" minOccurs="0"/>
                <xsd:element ref="ns2:ofbb8b9a280a423a91cf717fb81349cd" minOccurs="0"/>
                <xsd:element ref="ns2:b1688cb4a3a940449dc8286705012a42" minOccurs="0"/>
                <xsd:element ref="ns2:hyperlink" minOccurs="0"/>
                <xsd:element ref="ns2:hyperlink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ECD_Description" ma:index="2" nillable="true" ma:displayName="Description" ma:description="" ma:internalName="DEECD_Description">
      <xsd:simpleType>
        <xsd:restriction base="dms:Note">
          <xsd:maxLength value="255"/>
        </xsd:restriction>
      </xsd:simpleType>
    </xsd:element>
    <xsd:element name="DEECD_Publisher" ma:index="3" nillable="true" ma:displayName="Publisher" ma:default="Department of Education and Training" ma:internalName="DEECD_Publisher">
      <xsd:simpleType>
        <xsd:restriction base="dms:Text">
          <xsd:maxLength value="255"/>
        </xsd:restriction>
      </xsd:simpleType>
    </xsd:element>
    <xsd:element name="DEECD_Keywords" ma:index="7" nillable="true" ma:displayName="Keywords" ma:internalName="DEECD_Keywords">
      <xsd:simpleType>
        <xsd:restriction base="dms:Note">
          <xsd:maxLength value="255"/>
        </xsd:restriction>
      </xsd:simpleType>
    </xsd:element>
    <xsd:element name="DEECD_Expired" ma:index="8" nillable="true" ma:displayName="Expired" ma:default="0" ma:internalName="DEECD_Expired">
      <xsd:simpleType>
        <xsd:restriction base="dms:Boolean"/>
      </xsd:simpleType>
    </xsd:element>
    <xsd:element name="PublishingExpirationDate" ma:index="10"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b566cd-adb9-46c2-964b-22eba181fd0b" elementFormDefault="qualified">
    <xsd:import namespace="http://schemas.microsoft.com/office/2006/documentManagement/types"/>
    <xsd:import namespace="http://schemas.microsoft.com/office/infopath/2007/PartnerControls"/>
    <xsd:element name="PublishingStartDate" ma:index="9" nillable="true" ma:displayName="Scheduling Start Date" ma:internalName="PublishingStartDate">
      <xsd:simpleType>
        <xsd:restriction base="dms:Unknown"/>
      </xsd:simpleType>
    </xsd:element>
    <xsd:element name="pfad5814e62747ed9f131defefc62dac" ma:index="19" nillable="true" ma:taxonomy="true" ma:internalName="pfad5814e62747ed9f131defefc62dac" ma:taxonomyFieldName="DEECD_SubjectCategory" ma:displayName="Subject Category" ma:readOnly="false" ma:fieldId="{9fad5814-e627-47ed-9f13-1defefc62dac}" ma:sspId="272df97b-2740-40bb-9c0d-572a441144cd" ma:termSetId="cc6468fc-15c3-4209-9517-a733b6c80435" ma:anchorId="00000000-0000-0000-0000-000000000000" ma:open="false" ma:isKeyword="false">
      <xsd:complexType>
        <xsd:sequence>
          <xsd:element ref="pc:Terms" minOccurs="0" maxOccurs="1"/>
        </xsd:sequence>
      </xsd:complexType>
    </xsd:element>
    <xsd:element name="a319977fc8504e09982f090ae1d7c602" ma:index="20" nillable="true" ma:taxonomy="true" ma:internalName="a319977fc8504e09982f090ae1d7c602" ma:taxonomyFieldName="DEECD_ItemType" ma:displayName="Item Type" ma:default="101;#Page|eb523acf-a821-456c-a76b-7607578309d7" ma:fieldId="{a319977f-c850-4e09-982f-090ae1d7c602}" ma:sspId="272df97b-2740-40bb-9c0d-572a441144cd" ma:termSetId="87a54e1a-a086-4056-9430-e3def70b5bc0" ma:anchorId="00000000-0000-0000-0000-000000000000" ma:open="false" ma:isKeyword="false">
      <xsd:complexType>
        <xsd:sequence>
          <xsd:element ref="pc:Terms" minOccurs="0" maxOccurs="1"/>
        </xsd:sequence>
      </xsd:complexType>
    </xsd:element>
    <xsd:element name="ofbb8b9a280a423a91cf717fb81349cd" ma:index="21" nillable="true" ma:taxonomy="true" ma:internalName="ofbb8b9a280a423a91cf717fb81349cd" ma:taxonomyFieldName="DEECD_Author" ma:displayName="Author" ma:default="94;#Education|5232e41c-5101-41fe-b638-7d41d1371531" ma:fieldId="{8fbb8b9a-280a-423a-91cf-717fb81349cd}" ma:sspId="272df97b-2740-40bb-9c0d-572a441144cd" ma:termSetId="f9681774-4169-418a-ae49-9bc331f72a4f" ma:anchorId="00000000-0000-0000-0000-000000000000" ma:open="false" ma:isKeyword="false">
      <xsd:complexType>
        <xsd:sequence>
          <xsd:element ref="pc:Terms" minOccurs="0" maxOccurs="1"/>
        </xsd:sequence>
      </xsd:complexType>
    </xsd:element>
    <xsd:element name="b1688cb4a3a940449dc8286705012a42" ma:index="22" nillable="true" ma:taxonomy="true" ma:internalName="b1688cb4a3a940449dc8286705012a42" ma:taxonomyFieldName="DEECD_Audience" ma:displayName="Audience" ma:fieldId="{b1688cb4-a3a9-4044-9dc8-286705012a42}" ma:taxonomyMulti="true" ma:sspId="272df97b-2740-40bb-9c0d-572a441144cd" ma:termSetId="af0be819-ce00-4865-904d-8408c82c2300" ma:anchorId="00000000-0000-0000-0000-000000000000" ma:open="false" ma:isKeyword="false">
      <xsd:complexType>
        <xsd:sequence>
          <xsd:element ref="pc:Terms" minOccurs="0" maxOccurs="1"/>
        </xsd:sequence>
      </xsd:complexType>
    </xsd:element>
    <xsd:element name="hyperlink" ma:index="24" nillable="true" ma:displayName="hyperlink" ma:format="Hyperlink" ma:internalName="hyperlink">
      <xsd:complexType>
        <xsd:complexContent>
          <xsd:extension base="dms:URL">
            <xsd:sequence>
              <xsd:element name="Url" type="dms:ValidUrl" minOccurs="0" nillable="true"/>
              <xsd:element name="Description" type="xsd:string" nillable="true"/>
            </xsd:sequence>
          </xsd:extension>
        </xsd:complexContent>
      </xsd:complexType>
    </xsd:element>
    <xsd:element name="hyperlink2" ma:index="25" nillable="true" ma:displayName="hyperlink2" ma:format="Hyperlink" ma:internalName="hyperlink2"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b9114c1-daad-44dd-acad-30f4246641f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7017a8d-dd8f-40f0-bbcf-d0d7f718f6eb}" ma:internalName="TaxCatchAll" ma:showField="CatchAllData" ma:web="cb9114c1-daad-44dd-acad-30f4246641f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axCatchAll xmlns="cb9114c1-daad-44dd-acad-30f4246641f2">
      <Value>101</Value>
      <Value>94</Value>
    </TaxCatchAll>
    <DEECD_Publisher xmlns="http://schemas.microsoft.com/sharepoint/v3">Department of Education and Training</DEECD_Publisher>
    <hyperlink xmlns="76b566cd-adb9-46c2-964b-22eba181fd0b">
      <Url xsi:nil="true"/>
      <Description xsi:nil="true"/>
    </hyperlink>
    <a319977fc8504e09982f090ae1d7c602 xmlns="76b566cd-adb9-46c2-964b-22eba181fd0b">
      <Terms xmlns="http://schemas.microsoft.com/office/infopath/2007/PartnerControls">
        <TermInfo xmlns="http://schemas.microsoft.com/office/infopath/2007/PartnerControls">
          <TermName xmlns="http://schemas.microsoft.com/office/infopath/2007/PartnerControls">Page</TermName>
          <TermId xmlns="http://schemas.microsoft.com/office/infopath/2007/PartnerControls">eb523acf-a821-456c-a76b-7607578309d7</TermId>
        </TermInfo>
      </Terms>
    </a319977fc8504e09982f090ae1d7c602>
    <DEECD_Expired xmlns="http://schemas.microsoft.com/sharepoint/v3">false</DEECD_Expired>
    <DEECD_Keywords xmlns="http://schemas.microsoft.com/sharepoint/v3" xsi:nil="true"/>
    <PublishingExpirationDate xmlns="http://schemas.microsoft.com/sharepoint/v3" xsi:nil="true"/>
    <DEECD_Description xmlns="http://schemas.microsoft.com/sharepoint/v3">LFA 1.3_Notetaking_and_Discussion_Guide_Investigation _Team_Summary</DEECD_Description>
    <b1688cb4a3a940449dc8286705012a42 xmlns="76b566cd-adb9-46c2-964b-22eba181fd0b">
      <Terms xmlns="http://schemas.microsoft.com/office/infopath/2007/PartnerControls"/>
    </b1688cb4a3a940449dc8286705012a42>
    <hyperlink2 xmlns="76b566cd-adb9-46c2-964b-22eba181fd0b">
      <Url xsi:nil="true"/>
      <Description xsi:nil="true"/>
    </hyperlink2>
    <PublishingStartDate xmlns="76b566cd-adb9-46c2-964b-22eba181fd0b" xsi:nil="true"/>
    <ofbb8b9a280a423a91cf717fb81349cd xmlns="76b566cd-adb9-46c2-964b-22eba181fd0b">
      <Terms xmlns="http://schemas.microsoft.com/office/infopath/2007/PartnerControls">
        <TermInfo xmlns="http://schemas.microsoft.com/office/infopath/2007/PartnerControls">
          <TermName xmlns="http://schemas.microsoft.com/office/infopath/2007/PartnerControls">Education</TermName>
          <TermId xmlns="http://schemas.microsoft.com/office/infopath/2007/PartnerControls">5232e41c-5101-41fe-b638-7d41d1371531</TermId>
        </TermInfo>
      </Terms>
    </ofbb8b9a280a423a91cf717fb81349cd>
    <pfad5814e62747ed9f131defefc62dac xmlns="76b566cd-adb9-46c2-964b-22eba181fd0b">
      <Terms xmlns="http://schemas.microsoft.com/office/infopath/2007/PartnerControls"/>
    </pfad5814e62747ed9f131defefc62dac>
  </documentManagement>
</p:properties>
</file>

<file path=customXml/itemProps1.xml><?xml version="1.0" encoding="utf-8"?>
<ds:datastoreItem xmlns:ds="http://schemas.openxmlformats.org/officeDocument/2006/customXml" ds:itemID="{1A9CD51F-300C-4F55-BAE2-5EA43FE9BE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
    <ds:schemaRef ds:uri="1697feb4-41be-4414-9a7d-fe2ac66ee7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31B5B2-9BAB-42DB-AAF6-DE3FCF487055}"/>
</file>

<file path=customXml/itemProps3.xml><?xml version="1.0" encoding="utf-8"?>
<ds:datastoreItem xmlns:ds="http://schemas.openxmlformats.org/officeDocument/2006/customXml" ds:itemID="{2E9D45A8-09C0-4359-B593-3F9FB2549657}">
  <ds:schemaRefs>
    <ds:schemaRef ds:uri="http://schemas.microsoft.com/sharepoint/v3/contenttype/forms"/>
  </ds:schemaRefs>
</ds:datastoreItem>
</file>

<file path=customXml/itemProps4.xml><?xml version="1.0" encoding="utf-8"?>
<ds:datastoreItem xmlns:ds="http://schemas.openxmlformats.org/officeDocument/2006/customXml" ds:itemID="{643C7734-698E-4E41-A6C5-15CF35F5A359}">
  <ds:schemaRefs>
    <ds:schemaRef ds:uri="http://schemas.microsoft.com/office/2006/metadata/properties"/>
    <ds:schemaRef ds:uri="http://schemas.microsoft.com/Sharepoint/v3"/>
    <ds:schemaRef ds:uri="http://schemas.microsoft.com/office/2006/documentManagement/types"/>
    <ds:schemaRef ds:uri="http://purl.org/dc/elements/1.1/"/>
    <ds:schemaRef ds:uri="http://schemas.microsoft.com/office/infopath/2007/PartnerControls"/>
    <ds:schemaRef ds:uri="http://purl.org/dc/dcmitype/"/>
    <ds:schemaRef ds:uri="http://www.w3.org/XML/1998/namespace"/>
    <ds:schemaRef ds:uri="http://purl.org/dc/terms/"/>
    <ds:schemaRef ds:uri="http://schemas.openxmlformats.org/package/2006/metadata/core-properties"/>
    <ds:schemaRef ds:uri="1697feb4-41be-4414-9a7d-fe2ac66ee798"/>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Office Theme</Template>
  <TotalTime>181</TotalTime>
  <Words>356</Words>
  <Application>Microsoft Office PowerPoint</Application>
  <PresentationFormat>A4 Paper (210x297 mm)</PresentationFormat>
  <Paragraphs>80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Maureen O'Rourke</dc:creator>
  <cp:lastModifiedBy>Christina Tropea</cp:lastModifiedBy>
  <cp:revision>6</cp:revision>
  <dcterms:created xsi:type="dcterms:W3CDTF">2022-08-30T07:01:34Z</dcterms:created>
  <dcterms:modified xsi:type="dcterms:W3CDTF">2022-10-08T10:09:44Z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0x0101008840106FE30D4F50BC61A726A7CA6E3800A01D47DD30CBB54F95863B7DC80A2CEC</vt:lpwstr>
  </property>
  <property fmtid="{D5CDD505-2E9C-101B-9397-08002B2CF9AE}" pid="3" name="RecordPoint_WorkflowType">
    <vt:lpwstr>ActiveSubmitStub</vt:lpwstr>
  </property>
  <property fmtid="{D5CDD505-2E9C-101B-9397-08002B2CF9AE}" pid="4" name="RecordPoint_ActiveItemSiteId">
    <vt:lpwstr>{d588aa34-07a3-4d59-b975-b2f7c5ef7a89}</vt:lpwstr>
  </property>
  <property fmtid="{D5CDD505-2E9C-101B-9397-08002B2CF9AE}" pid="5" name="RecordPoint_ActiveItemListId">
    <vt:lpwstr>{c90a11d1-b68f-4abe-81d9-a993f14cf57c}</vt:lpwstr>
  </property>
  <property fmtid="{D5CDD505-2E9C-101B-9397-08002B2CF9AE}" pid="6" name="RecordPoint_ActiveItemUniqueId">
    <vt:lpwstr>{1c27380f-f8e0-49e2-9009-9152448a390b}</vt:lpwstr>
  </property>
  <property fmtid="{D5CDD505-2E9C-101B-9397-08002B2CF9AE}" pid="7" name="RecordPoint_ActiveItemWebId">
    <vt:lpwstr>{1697feb4-41be-4414-9a7d-fe2ac66ee798}</vt:lpwstr>
  </property>
  <property fmtid="{D5CDD505-2E9C-101B-9397-08002B2CF9AE}" pid="8" name="RecordPoint_RecordNumberSubmitted">
    <vt:lpwstr>R20220488247</vt:lpwstr>
  </property>
  <property fmtid="{D5CDD505-2E9C-101B-9397-08002B2CF9AE}" pid="9" name="RecordPoint_SubmissionCompleted">
    <vt:lpwstr>2022-09-22T23:22:11.9930305+10:00</vt:lpwstr>
  </property>
  <property fmtid="{D5CDD505-2E9C-101B-9397-08002B2CF9AE}" pid="10" name="DEECD_Author">
    <vt:lpwstr>94;#Education|5232e41c-5101-41fe-b638-7d41d1371531</vt:lpwstr>
  </property>
  <property fmtid="{D5CDD505-2E9C-101B-9397-08002B2CF9AE}" pid="11" name="DEECD_ItemType">
    <vt:lpwstr>101;#Page|eb523acf-a821-456c-a76b-7607578309d7</vt:lpwstr>
  </property>
  <property fmtid="{D5CDD505-2E9C-101B-9397-08002B2CF9AE}" pid="12" name="DEECD_SubjectCategory">
    <vt:lpwstr/>
  </property>
  <property fmtid="{D5CDD505-2E9C-101B-9397-08002B2CF9AE}" pid="13" name="DEECD_Audience">
    <vt:lpwstr/>
  </property>
</Properties>
</file>